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46" r:id="rId2"/>
  </p:sldMasterIdLst>
  <p:notesMasterIdLst>
    <p:notesMasterId r:id="rId11"/>
  </p:notesMasterIdLst>
  <p:handoutMasterIdLst>
    <p:handoutMasterId r:id="rId12"/>
  </p:handoutMasterIdLst>
  <p:sldIdLst>
    <p:sldId id="333" r:id="rId3"/>
    <p:sldId id="334" r:id="rId4"/>
    <p:sldId id="343" r:id="rId5"/>
    <p:sldId id="335" r:id="rId6"/>
    <p:sldId id="336" r:id="rId7"/>
    <p:sldId id="337" r:id="rId8"/>
    <p:sldId id="341" r:id="rId9"/>
    <p:sldId id="34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DD3"/>
    <a:srgbClr val="FFFF99"/>
    <a:srgbClr val="FF5050"/>
    <a:srgbClr val="CC3300"/>
    <a:srgbClr val="FFCC66"/>
    <a:srgbClr val="D43414"/>
    <a:srgbClr val="EAEAEA"/>
    <a:srgbClr val="CC0000"/>
    <a:srgbClr val="8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74" autoAdjust="0"/>
  </p:normalViewPr>
  <p:slideViewPr>
    <p:cSldViewPr>
      <p:cViewPr varScale="1">
        <p:scale>
          <a:sx n="116" d="100"/>
          <a:sy n="116" d="100"/>
        </p:scale>
        <p:origin x="336" y="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pPr/>
              <a:t>1/15/2024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pPr/>
              <a:t>1/15/2024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642" y="2130430"/>
            <a:ext cx="10362724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280" y="3886200"/>
            <a:ext cx="853344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1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47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917" y="274643"/>
            <a:ext cx="274232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761" y="274643"/>
            <a:ext cx="80777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678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12231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B122808-726C-40F5-ADB4-295E96795577}"/>
              </a:ext>
            </a:extLst>
          </p:cNvPr>
          <p:cNvGrpSpPr/>
          <p:nvPr userDrawn="1"/>
        </p:nvGrpSpPr>
        <p:grpSpPr>
          <a:xfrm>
            <a:off x="1344843" y="1905000"/>
            <a:ext cx="10572328" cy="64008"/>
            <a:chOff x="1393369" y="1600200"/>
            <a:chExt cx="10569575" cy="64008"/>
          </a:xfrm>
          <a:solidFill>
            <a:schemeClr val="accent1"/>
          </a:solidFill>
        </p:grpSpPr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xmlns="" id="{32E785F1-5172-4DF6-A8FB-8D217FEE647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9444" y="1611279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xmlns="" id="{8B7424C8-35B5-4C89-9B90-597C70D1C45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3094" y="1618664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xmlns="" id="{276EFFF0-C16D-484E-9A27-C48C8BA8F7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912144" y="1617433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xmlns="" id="{FD543C86-AED7-4C88-BEBF-C2A2D91FDA4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2594" y="1612509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xmlns="" id="{02CEB46E-62C6-4552-9202-FA3FF002769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80369" y="1617433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xmlns="" id="{3A388BE9-314A-4E43-90DF-EF89DC3CAA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74044" y="1623588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xmlns="" id="{2DAD1218-9A30-4054-8F4A-CFB933172C16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35906" y="1608817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xmlns="" id="{B4243A95-EC95-4083-8F64-3DE8AAAA607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77156" y="1607586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xmlns="" id="{09275371-574A-445E-856E-0095C8F7B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42231" y="1611279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xmlns="" id="{20F3CC95-2B97-4A1C-838A-A25E9D5970B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81944" y="1614971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xmlns="" id="{47F101A5-C620-409A-9F7D-7D6818D598F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62894" y="1618664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xmlns="" id="{A972A3DB-61CE-4C49-9F9C-89334EA2038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2106" y="1619895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" name="Freeform 24">
              <a:extLst>
                <a:ext uri="{FF2B5EF4-FFF2-40B4-BE49-F238E27FC236}">
                  <a16:creationId xmlns:a16="http://schemas.microsoft.com/office/drawing/2014/main" xmlns="" id="{9A340383-5F62-4B55-9E92-B7E4F5112B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12119" y="1623588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" name="Freeform 25">
              <a:extLst>
                <a:ext uri="{FF2B5EF4-FFF2-40B4-BE49-F238E27FC236}">
                  <a16:creationId xmlns:a16="http://schemas.microsoft.com/office/drawing/2014/main" xmlns="" id="{7221B674-A998-4B5C-84EF-298F8922FFA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1126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" name="Freeform 26">
              <a:extLst>
                <a:ext uri="{FF2B5EF4-FFF2-40B4-BE49-F238E27FC236}">
                  <a16:creationId xmlns:a16="http://schemas.microsoft.com/office/drawing/2014/main" xmlns="" id="{40868C93-EF9B-4E12-AE90-E511C7D664A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5281" y="1623588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xmlns="" id="{3CD6DC0A-B5A2-423B-9FB6-77E538BB6DD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53344" y="1617433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xmlns="" id="{1DBA4D51-C766-401C-B6C3-5EC98657F7C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97806" y="1618664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xmlns="" id="{49944083-0F4A-4E71-97EB-A168DA2146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2681" y="1619895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xmlns="" id="{FC9A712B-09A7-4CE0-985B-D2C64D7CAF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4781" y="1619895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xmlns="" id="{C6296A2E-CE88-4502-9B12-E4B51F8ABFB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80319" y="1614971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xmlns="" id="{0DDE32E7-E0E3-47F6-B3DD-C13237783AD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89869" y="1617433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83B6ACA5-4EBA-469B-97F1-89BBCA655A6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69231" y="1617433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5B1982E0-34BE-4352-9A86-ED983ABE58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08856" y="1619895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12A3CB67-8324-4405-B171-3CEE695488E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7444" y="1614971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F0123576-C458-4543-AFB5-47822562D82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32694" y="1617433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FC77D219-7382-46A5-83FF-FC533EA1772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5769" y="1638359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65EEC958-F792-48BE-94B5-BE4ECFEB5C6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8512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32BE877A-17A5-4E9B-9172-7C8FBDDE4FC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6369" y="1629742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xmlns="" id="{CFF7E172-3039-412A-BE23-8AADDC850D9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94581" y="1613741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xmlns="" id="{DDCB972E-FD1C-481A-9E60-F5796377B84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16794" y="1614971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xmlns="" id="{24416FC6-1AB8-4E51-8646-90301B0F11A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68556" y="1651899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xmlns="" id="{8B540D2B-AF95-4017-92B5-4A6BD2EED9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227306" y="1650668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xmlns="" id="{A615293C-F854-468F-965A-05525A3B70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1281" y="1607586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xmlns="" id="{FBEEBA6B-D3E2-4B9A-A67A-6CF9AA80301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408406" y="1632204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5AFA884D-A4D8-47D3-B181-F6EBBEEC326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49669" y="1648206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xmlns="" id="{EA9622A3-44D9-4ABF-AF65-4702CE821EF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281156" y="1654361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xmlns="" id="{3101AF99-6F95-4B9F-9635-F6E3806509F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76994" y="1616202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xmlns="" id="{AC71A985-2F3B-43B1-A041-61EFCDFB29E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128881" y="1611279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xmlns="" id="{CF70B1C9-232A-42D7-8397-D10595A8F5B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05556" y="1613741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C1D2032F-D669-4978-8E22-B52402EB51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2453819" y="1645745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xmlns="" id="{54EC05CA-2E13-4739-A2E5-4DF13B066E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633081" y="1607586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xmlns="" id="{D189B996-BCC2-4648-94A8-81C02A752F7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3419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xmlns="" id="{5D4D1F6A-50D9-4702-B5ED-2C1CB04568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67556" y="1630973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xmlns="" id="{98B8494F-7B12-47DB-A5DE-8E2A96DBC41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818231" y="1639590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xmlns="" id="{6FCD47DF-17F8-4199-996D-8365C6D73D7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8181" y="1617433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xmlns="" id="{68BF3F8B-9702-4CF8-ABCD-B336FA4E58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07231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xmlns="" id="{FFEE64E0-D842-46BA-A271-C4A079BBCC4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58019" y="1616202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xmlns="" id="{F8D77079-B9F6-48D1-B5A6-48971286A63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3963531" y="1638359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xmlns="" id="{C929362C-5202-46F2-8AD9-8E8B48BA32E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99006" y="1653130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xmlns="" id="{DE998253-E478-4CFD-8DF5-3E31C9A6BA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32331" y="1642051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xmlns="" id="{2E0EBF6E-94CF-4676-9BBA-AB1E09B31E82}"/>
                </a:ext>
              </a:extLst>
            </p:cNvPr>
            <p:cNvSpPr>
              <a:spLocks noEditPoints="1"/>
            </p:cNvSpPr>
            <p:nvPr/>
          </p:nvSpPr>
          <p:spPr bwMode="invGray">
            <a:xfrm>
              <a:off x="1433056" y="1600200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xmlns="" id="{556774C4-8E5B-4F1D-B26C-98199C4FAB4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79831" y="1645745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xmlns="" id="{7A3D73AE-E42A-43C4-B693-0CB1A159883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304969" y="1653130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xmlns="" id="{93936344-CFE8-4031-A7F7-27109F279B7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543594" y="1653130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xmlns="" id="{43DFA27A-4B19-4C3C-8047-F6537CC09B9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37406" y="1614971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xmlns="" id="{ECE5B1B2-5EFF-4CC4-93A6-AA0E2575800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00944" y="1638359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xmlns="" id="{BFD146F9-B77A-4DC4-A6D6-3FE762CE8C9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3606" y="1626050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xmlns="" id="{53C62036-53D8-4EF7-BC2E-337272B526F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77106" y="1628512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xmlns="" id="{87F9C78B-A071-4C50-BA18-28782D1805D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550069" y="1611279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xmlns="" id="{699B32BD-C410-43CB-AF77-4431E8D8286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0431" y="1635897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xmlns="" id="{5BA484AA-2275-45B4-9B03-06B4E5468D8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11994" y="1634666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xmlns="" id="{E4506AF3-11A2-41F5-AA7E-9AF8C841C20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70731" y="1635897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xmlns="" id="{F26AC628-2D60-4D60-B0DF-6178E478170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29469" y="1640821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xmlns="" id="{FC47DFB4-DCA3-428D-89E3-96B225B661B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75419" y="1634666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xmlns="" id="{2AED9879-2369-46DB-B2D0-678B70EA7FF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354806" y="1643283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xmlns="" id="{3E524BF5-013C-4F13-BCC9-CB62B1258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62719" y="1649437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xmlns="" id="{6B1BA0A2-ED9F-4ADD-A8B1-37C87485807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492794" y="1632204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xmlns="" id="{C08E9267-DEAE-434A-BEC6-65039F91133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2869" y="1654361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xmlns="" id="{65DF1F25-0D28-40DE-9139-07B0C941F2D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76844" y="1651899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xmlns="" id="{B570FAE5-12E2-4DA4-A269-220BE80271C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458456" y="1602662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xmlns="" id="{8E911C84-8D10-44F8-99E0-EE1314A60A0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393369" y="1605124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xmlns="" id="{044DA7C6-769B-4647-8344-D371E739316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520994" y="1659284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xmlns="" id="{D028C39E-E409-4919-912D-E72CD148C97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33631" y="1651899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xmlns="" id="{A6D3239C-A0A7-488A-B1DA-C59DAF1768D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609769" y="1656822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744587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87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8049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606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6816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21635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026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394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56636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535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91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44171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13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085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889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74518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5690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866" y="4406905"/>
            <a:ext cx="10362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866" y="2906713"/>
            <a:ext cx="103627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32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76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2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86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62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62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63" y="1535113"/>
            <a:ext cx="53893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63" y="2174875"/>
            <a:ext cx="53893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1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8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60" y="273050"/>
            <a:ext cx="40110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16" y="273055"/>
            <a:ext cx="68153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760" y="1435103"/>
            <a:ext cx="40110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1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810" y="4800600"/>
            <a:ext cx="731551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810" y="612775"/>
            <a:ext cx="731551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810" y="5367338"/>
            <a:ext cx="731551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760" y="274638"/>
            <a:ext cx="109724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60" y="1600205"/>
            <a:ext cx="1097248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762" y="6356355"/>
            <a:ext cx="284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98" y="6356355"/>
            <a:ext cx="3861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8290" y="6356355"/>
            <a:ext cx="2843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42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765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ransition spd="med">
    <p:fad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39816" y="332656"/>
            <a:ext cx="3672408" cy="10527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573" y="5877272"/>
            <a:ext cx="12188825" cy="432048"/>
          </a:xfrm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  <p:txBody>
          <a:bodyPr>
            <a:noAutofit/>
          </a:bodyPr>
          <a:lstStyle/>
          <a:p>
            <a:r>
              <a:rPr lang="tr-TR" sz="3600" dirty="0"/>
              <a:t/>
            </a:r>
            <a:br>
              <a:rPr lang="tr-TR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b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- </a:t>
            </a:r>
            <a:r>
              <a:rPr lang="sr-Latn-ME" sz="28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Pravo hartija od vrijednosti I Berzansko pravo</a:t>
            </a:r>
            <a: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–</a:t>
            </a:r>
            <a:b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000" dirty="0" smtClean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 </a:t>
            </a:r>
            <a:r>
              <a:rPr lang="en-GB" sz="3000" dirty="0" smtClean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> </a:t>
            </a:r>
            <a:r>
              <a:rPr lang="sr-Latn-ME" sz="30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/>
            </a:r>
            <a:br>
              <a:rPr lang="sr-Latn-ME" sz="30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</a:br>
            <a:r>
              <a:rPr lang="en-GB" sz="3200" dirty="0" smtClean="0">
                <a:effectLst/>
              </a:rPr>
              <a:t>INSIDER TRADING </a:t>
            </a:r>
            <a:br>
              <a:rPr lang="en-GB" sz="3200" dirty="0" smtClean="0">
                <a:effectLst/>
              </a:rPr>
            </a:br>
            <a:r>
              <a:rPr lang="sr-Latn-ME" sz="2800" b="0" dirty="0" smtClean="0">
                <a:effectLst/>
              </a:rPr>
              <a:t>(nedozvoljena trgovina povlašćenim informacijama) </a:t>
            </a:r>
            <a:r>
              <a:rPr lang="en-GB" sz="1900" b="0" dirty="0"/>
              <a:t/>
            </a:r>
            <a:br>
              <a:rPr lang="en-GB" sz="1900" b="0" dirty="0"/>
            </a:br>
            <a:r>
              <a:rPr lang="sr-Latn-CS" sz="3200" b="0" dirty="0">
                <a:effectLst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28" y="4941168"/>
            <a:ext cx="12124925" cy="1916832"/>
          </a:xfrm>
        </p:spPr>
        <p:txBody>
          <a:bodyPr>
            <a:normAutofit/>
          </a:bodyPr>
          <a:lstStyle/>
          <a:p>
            <a:endParaRPr lang="sr-Latn-ME" sz="3800" b="1" dirty="0">
              <a:solidFill>
                <a:srgbClr val="FFCC66"/>
              </a:solidFill>
              <a:effectLst>
                <a:outerShdw blurRad="50800" dist="38100" dir="2700000" algn="tl" rotWithShape="0">
                  <a:srgbClr val="000000">
                    <a:alpha val="48000"/>
                  </a:srgbClr>
                </a:outerShdw>
                <a:reflection blurRad="6350" stA="55000" endA="300" endPos="45500" dir="5400000" sy="-100000" algn="bl" rotWithShape="0"/>
              </a:effectLst>
              <a:latin typeface="Georgia" pitchFamily="18" charset="0"/>
            </a:endParaRPr>
          </a:p>
          <a:p>
            <a:r>
              <a:rPr lang="sr-Latn-ME" sz="3200" b="1" dirty="0">
                <a:solidFill>
                  <a:srgbClr val="FFCC66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Georgia" pitchFamily="18" charset="0"/>
              </a:rPr>
              <a:t>Prof. dr Vladimir Savković</a:t>
            </a:r>
          </a:p>
          <a:p>
            <a:endParaRPr lang="en-US" sz="3200" b="1" dirty="0">
              <a:solidFill>
                <a:srgbClr val="FFCC66"/>
              </a:solidFill>
              <a:latin typeface="Georgia" pitchFamily="18" charset="0"/>
            </a:endParaRPr>
          </a:p>
          <a:p>
            <a:endParaRPr lang="bs-Latn-BA" sz="3200" b="1" dirty="0">
              <a:solidFill>
                <a:srgbClr val="FFCC66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59BE73C-BF83-4916-AE2D-373DBC138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128448" y="37552"/>
            <a:ext cx="1944216" cy="140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earssmu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39816" y="359390"/>
            <a:ext cx="3600400" cy="1052734"/>
          </a:xfrm>
          <a:prstGeom prst="rect">
            <a:avLst/>
          </a:prstGeom>
        </p:spPr>
      </p:pic>
      <p:pic>
        <p:nvPicPr>
          <p:cNvPr id="1026" name="Picture 2" descr="https://cleuim.ucg.ac.me/wafx_res/Images/0-69-output-onlinepngtools%20%281%29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72890"/>
            <a:ext cx="2331947" cy="91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27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Značaj zabrane i Osnovni POJMOVI KoD INSIDER TRADING-a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POJAM TRGOVINE POVLAŠĆENIM INFORMACIJAMA / INSAJDERSKE TRGOVINE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 smtClean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Prometovanje određenih HoV na koje se odnose informacije u posjedu lica koja obavljaju trgovinu ili sa njima povezanih lica, koje nijesu javno dostupne, a od značaja su za formiranje tržišne/berzanske cijene tih HoV. </a:t>
            </a:r>
            <a:r>
              <a:rPr lang="sr-Latn-ME" b="1" dirty="0" smtClean="0">
                <a:effectLst/>
                <a:latin typeface="Lucida Bright" panose="02040602050505020304" pitchFamily="18" charset="0"/>
              </a:rPr>
              <a:t>Razumije se, svha pravnih poslova na osnovu takvih informacija je lična dobit trgovca i/ili s njim povezanih lica. </a:t>
            </a:r>
          </a:p>
          <a:p>
            <a:pPr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ZNAČAJ REGULISANJA/ZABRANE INSAJDERSKE TRGOVINE </a:t>
            </a: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Zadržavanje povjerenja u tržište kapitala i samim tim njegove funkcionalnosti</a:t>
            </a: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Sprječavanje odlivanja kapitala iz nacionalnih ekonomija</a:t>
            </a:r>
            <a:endParaRPr lang="sr-Latn-ME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Privlačenje stranih i domaćih investicija kroz stvaranje kompetitivnog tržišta kapitala</a:t>
            </a:r>
          </a:p>
          <a:p>
            <a:pPr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ISTORIJSKI RAZVOJ REGULATORNIH OKVIRA INSAJDERSKE TRGOVINE</a:t>
            </a: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SAD kao pioniri regulisanja insajderske trgovine 1930-ih godina (</a:t>
            </a:r>
            <a:r>
              <a:rPr lang="sr-Latn-ME" dirty="0" smtClean="0">
                <a:effectLst/>
                <a:latin typeface="Lucida Bright" panose="02040602050505020304" pitchFamily="18" charset="0"/>
              </a:rPr>
              <a:t>nakon „Velike depresije“</a:t>
            </a:r>
            <a:r>
              <a:rPr lang="sr-Latn-ME" b="1" dirty="0" smtClean="0">
                <a:effectLst/>
                <a:latin typeface="Lucida Bright" panose="02040602050505020304" pitchFamily="18" charset="0"/>
              </a:rPr>
              <a:t>)</a:t>
            </a:r>
            <a:endParaRPr lang="en-GB" b="1" dirty="0" smtClean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Evropske zemlje (Evropska unija)</a:t>
            </a:r>
          </a:p>
          <a:p>
            <a:pPr lvl="1" algn="just"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Crna Gora: ZHoV (2000) (neusklađenost po pitanju pojma insajdera etc.) i ZKT</a:t>
            </a: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9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Značaj zabrane i Osnovni POJMOVI KoD INSIDER TRADING-a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r-Latn-ME" b="1" dirty="0" smtClean="0">
                <a:effectLst/>
                <a:latin typeface="Lucida Bright" panose="02040602050505020304" pitchFamily="18" charset="0"/>
              </a:rPr>
              <a:t>IZVORI PRAVA U KOJIMA JE PRIMARNO REGULISANA TRGOVINA </a:t>
            </a:r>
            <a:r>
              <a:rPr lang="sr-Latn-ME" b="1" smtClean="0">
                <a:effectLst/>
                <a:latin typeface="Lucida Bright" panose="02040602050505020304" pitchFamily="18" charset="0"/>
              </a:rPr>
              <a:t>POVLAŠĆENIM INFORMACIJAMA U CRNOJ GORI I EVROPSKOJ UNIJI:</a:t>
            </a:r>
            <a:r>
              <a:rPr lang="sr-Latn-ME" b="1" dirty="0" smtClean="0">
                <a:effectLst/>
                <a:latin typeface="Lucida Bright" panose="02040602050505020304" pitchFamily="18" charset="0"/>
              </a:rPr>
              <a:t/>
            </a:r>
            <a:br>
              <a:rPr lang="sr-Latn-ME" b="1" dirty="0" smtClean="0">
                <a:effectLst/>
                <a:latin typeface="Lucida Bright" panose="02040602050505020304" pitchFamily="18" charset="0"/>
              </a:rPr>
            </a:br>
            <a:endParaRPr lang="sr-Latn-ME" b="1" dirty="0" smtClean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	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Crna Gora:  1. Zakon o tržištu kapitala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>
                <a:effectLst/>
                <a:latin typeface="Lucida Bright" panose="02040602050505020304" pitchFamily="18" charset="0"/>
              </a:rPr>
              <a:t>	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	        2. Krivični zakonik (član 281.)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                         3. Podzakonski akti Komisije za tržište kapitala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>
                <a:effectLst/>
                <a:latin typeface="Lucida Bright" panose="02040602050505020304" pitchFamily="18" charset="0"/>
              </a:rPr>
              <a:t>	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	        4. Zakoni iz oblasti prava zaštite potrošača (</a:t>
            </a:r>
            <a:r>
              <a:rPr lang="sr-Latn-ME" sz="2000" dirty="0" smtClean="0">
                <a:effectLst/>
                <a:latin typeface="Lucida Bright" panose="02040602050505020304" pitchFamily="18" charset="0"/>
              </a:rPr>
              <a:t>građansko-pravne sankcije?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)	</a:t>
            </a:r>
          </a:p>
          <a:p>
            <a:pPr lvl="1" algn="just">
              <a:lnSpc>
                <a:spcPct val="100000"/>
              </a:lnSpc>
            </a:pPr>
            <a:r>
              <a:rPr lang="sr-Latn-ME" sz="2000" b="1" dirty="0">
                <a:effectLst/>
                <a:latin typeface="Lucida Bright" panose="02040602050505020304" pitchFamily="18" charset="0"/>
              </a:rPr>
              <a:t> 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    Pravo EU:  Direktive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>
                <a:effectLst/>
                <a:latin typeface="Lucida Bright" panose="02040602050505020304" pitchFamily="18" charset="0"/>
              </a:rPr>
              <a:t> 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                         Uredbe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>
                <a:effectLst/>
                <a:latin typeface="Lucida Bright" panose="02040602050505020304" pitchFamily="18" charset="0"/>
              </a:rPr>
              <a:t> 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                         Prakasa/slučajevi Suda pravde EU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						</a:t>
            </a:r>
            <a:endParaRPr lang="sr-Latn-ME" sz="2000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9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Osnovni Pojmovi kod Insajderske trogovine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  </a:t>
            </a:r>
            <a:r>
              <a:rPr lang="sr-Latn-ME" sz="2400" b="1" u="sng" dirty="0" smtClean="0">
                <a:effectLst/>
                <a:latin typeface="Lucida Bright" panose="02040602050505020304" pitchFamily="18" charset="0"/>
              </a:rPr>
              <a:t>INSAJDER </a:t>
            </a:r>
          </a:p>
          <a:p>
            <a:pPr algn="just">
              <a:lnSpc>
                <a:spcPct val="100000"/>
              </a:lnSpc>
            </a:pPr>
            <a:r>
              <a:rPr lang="sr-Latn-ME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Pojam insajedera u pravu Evropske unije</a:t>
            </a:r>
            <a:r>
              <a:rPr lang="sr-Latn-ME" sz="2300" b="1" u="sng" dirty="0" smtClean="0">
                <a:effectLst/>
                <a:latin typeface="Lucida Bright" panose="02040602050505020304" pitchFamily="18" charset="0"/>
              </a:rPr>
              <a:t>:</a:t>
            </a:r>
          </a:p>
          <a:p>
            <a:pPr lvl="1" algn="just">
              <a:lnSpc>
                <a:spcPct val="100000"/>
              </a:lnSpc>
            </a:pP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Primarni </a:t>
            </a:r>
            <a:r>
              <a:rPr lang="sr-Latn-ME" sz="2100" b="1" dirty="0" smtClean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insajder: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 fizička i pravna lica u 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posjedu 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informacije koja ima karakter insajderske (</a:t>
            </a:r>
            <a:r>
              <a:rPr lang="sr-Latn-ME" sz="2100" dirty="0" smtClean="0">
                <a:effectLst/>
                <a:latin typeface="Lucida Bright" panose="02040602050505020304" pitchFamily="18" charset="0"/>
              </a:rPr>
              <a:t>vidi Slajd 4.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) koju 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namjeravaju upotrijebiti za sopstveni račun ili za račun treće 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osobe, pri čemu su takve informacije 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su stekli na osnovu:</a:t>
            </a:r>
          </a:p>
          <a:p>
            <a:pPr lvl="2" algn="just">
              <a:lnSpc>
                <a:spcPct val="100000"/>
              </a:lnSpc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članstva 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u </a:t>
            </a: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organima 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emitenta</a:t>
            </a:r>
          </a:p>
          <a:p>
            <a:pPr lvl="2" algn="just">
              <a:lnSpc>
                <a:spcPct val="100000"/>
              </a:lnSpc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sopstvenog vlasničkog udjela 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u kapitalu emitenta</a:t>
            </a:r>
          </a:p>
          <a:p>
            <a:pPr lvl="2" algn="just">
              <a:lnSpc>
                <a:spcPct val="100000"/>
              </a:lnSpc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okolnosti da im je informacija bila dostupna po osnovu profesionalne djelatnosti</a:t>
            </a:r>
            <a:endParaRPr lang="sr-Latn-ME" sz="2000" b="1" dirty="0">
              <a:effectLst/>
              <a:latin typeface="Lucida Bright" panose="02040602050505020304" pitchFamily="18" charset="0"/>
            </a:endParaRPr>
          </a:p>
          <a:p>
            <a:pPr lvl="2" algn="just">
              <a:lnSpc>
                <a:spcPct val="100000"/>
              </a:lnSpc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učinjenog krivičnog </a:t>
            </a:r>
            <a:r>
              <a:rPr lang="sr-Latn-ME" sz="2000" b="1" dirty="0">
                <a:effectLst/>
                <a:latin typeface="Lucida Bright" panose="02040602050505020304" pitchFamily="18" charset="0"/>
              </a:rPr>
              <a:t>djela. </a:t>
            </a:r>
          </a:p>
          <a:p>
            <a:pPr lvl="1" algn="just">
              <a:lnSpc>
                <a:spcPct val="100000"/>
              </a:lnSpc>
            </a:pPr>
            <a:endParaRPr lang="sr-Latn-ME" b="1" u="sng" dirty="0" smtClean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sz="2100" b="1" u="sng" dirty="0" smtClean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Sekundarni insajder</a:t>
            </a:r>
            <a:r>
              <a:rPr lang="sr-Latn-ME" sz="2100" b="1" dirty="0" smtClean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: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  Sva ostala lica koja steknu povlašćenu informaciju, na bilo koji način, pod uslovom da su svjesna okolnosti da je riječ o povlašćenoj informaciji</a:t>
            </a:r>
            <a:endParaRPr lang="sr-Latn-ME" sz="2100" b="1" dirty="0" smtClean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62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Osnovni Pojmovi kod Insajderske trogovine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  </a:t>
            </a:r>
            <a:r>
              <a:rPr lang="sr-Latn-ME" sz="2400" b="1" u="sng" dirty="0" smtClean="0">
                <a:effectLst/>
                <a:latin typeface="Lucida Bright" panose="02040602050505020304" pitchFamily="18" charset="0"/>
              </a:rPr>
              <a:t>INSAJDERSKA INFORMACIJA  </a:t>
            </a:r>
          </a:p>
          <a:p>
            <a:pPr algn="just">
              <a:lnSpc>
                <a:spcPct val="100000"/>
              </a:lnSpc>
            </a:pPr>
            <a:r>
              <a:rPr lang="sr-Latn-ME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Pojam insajderske informacije:</a:t>
            </a:r>
            <a:endParaRPr lang="sr-Latn-ME" sz="2300" b="1" u="sng" dirty="0" smtClean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Nejavne informacije, koje mogu uticati na cijenu 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hartija od 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vrijednosti ili drugog finansijskog instrumenta kojima se trguje na berzi, 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bez obzira na </a:t>
            </a:r>
            <a:r>
              <a:rPr lang="sr-Latn-ME" sz="2100" b="1" dirty="0" smtClean="0">
                <a:effectLst/>
                <a:latin typeface="Lucida Bright" panose="02040602050505020304" pitchFamily="18" charset="0"/>
              </a:rPr>
              <a:t>izvor.</a:t>
            </a:r>
            <a:r>
              <a:rPr lang="sr-Latn-ME" sz="2000" b="1" u="sng" dirty="0" smtClean="0">
                <a:effectLst/>
                <a:latin typeface="Lucida Bright" panose="02040602050505020304" pitchFamily="18" charset="0"/>
              </a:rPr>
              <a:t> </a:t>
            </a:r>
            <a:endParaRPr lang="sr-Latn-ME" sz="2000" b="1" u="sng" dirty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endParaRPr lang="sr-Latn-ME" b="1" u="sng" dirty="0" smtClean="0">
              <a:effectLst/>
              <a:latin typeface="Lucida Bright" panose="020406020505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ME" sz="2100" b="1" u="sng" dirty="0" smtClean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Osnovne karakteristike insajderske informacije: 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Preciznost (nedvosmislenost)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Privatnost - nedostupnost (investicionoj) javnosti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Povezanost informacije sa HoV ili drugim finansijskim instrumenta.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2000" b="1" dirty="0" smtClean="0">
                <a:effectLst/>
                <a:latin typeface="Lucida Bright" panose="02040602050505020304" pitchFamily="18" charset="0"/>
              </a:rPr>
              <a:t>Relevantnost informacije (u smislu potencijalnog uticaja na investicionu politiku profesionalnih ulagača i/ili laičke investicione javnosti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000" b="1" dirty="0" smtClean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61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Osnovni Pojmovi kod Insajderske trogovine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GB" sz="2400" b="1" u="sng" dirty="0" smtClean="0">
                <a:effectLst/>
                <a:latin typeface="Lucida Bright" panose="02040602050505020304" pitchFamily="18" charset="0"/>
              </a:rPr>
              <a:t>ZABRANJENE RADNJE (</a:t>
            </a:r>
            <a:r>
              <a:rPr lang="en-GB" sz="2400" b="1" u="sng" dirty="0" err="1" smtClean="0">
                <a:effectLst/>
                <a:latin typeface="Lucida Bright" panose="02040602050505020304" pitchFamily="18" charset="0"/>
              </a:rPr>
              <a:t>kod</a:t>
            </a:r>
            <a:r>
              <a:rPr lang="en-GB" sz="2400" b="1" u="sng" dirty="0" smtClean="0">
                <a:effectLst/>
                <a:latin typeface="Lucida Bright" panose="02040602050505020304" pitchFamily="18" charset="0"/>
              </a:rPr>
              <a:t> </a:t>
            </a:r>
            <a:r>
              <a:rPr lang="en-GB" sz="2400" b="1" u="sng" dirty="0" err="1" smtClean="0">
                <a:effectLst/>
                <a:latin typeface="Lucida Bright" panose="02040602050505020304" pitchFamily="18" charset="0"/>
              </a:rPr>
              <a:t>insajderske</a:t>
            </a:r>
            <a:r>
              <a:rPr lang="en-GB" sz="2400" b="1" u="sng" dirty="0" smtClean="0">
                <a:effectLst/>
                <a:latin typeface="Lucida Bright" panose="02040602050505020304" pitchFamily="18" charset="0"/>
              </a:rPr>
              <a:t> </a:t>
            </a:r>
            <a:r>
              <a:rPr lang="en-GB" sz="2400" b="1" u="sng" dirty="0" err="1" smtClean="0">
                <a:effectLst/>
                <a:latin typeface="Lucida Bright" panose="02040602050505020304" pitchFamily="18" charset="0"/>
              </a:rPr>
              <a:t>trgovine</a:t>
            </a:r>
            <a:r>
              <a:rPr lang="en-GB" sz="2400" b="1" u="sng" dirty="0" smtClean="0">
                <a:effectLst/>
                <a:latin typeface="Lucida Bright" panose="02040602050505020304" pitchFamily="18" charset="0"/>
              </a:rPr>
              <a:t>)</a:t>
            </a:r>
            <a:endParaRPr lang="sr-Latn-ME" sz="2400" b="1" u="sng" dirty="0" smtClean="0"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2300" b="1" u="sng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Zabrana</a:t>
            </a:r>
            <a:r>
              <a:rPr lang="en-GB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b="1" u="sng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trgovana</a:t>
            </a:r>
            <a:r>
              <a:rPr lang="en-GB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b="1" u="sng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HoV</a:t>
            </a:r>
            <a:r>
              <a:rPr lang="en-GB" sz="2300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(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i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drugih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finansijskih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instrumenata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)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na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koje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se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odnosi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insajderska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informacija</a:t>
            </a:r>
            <a:r>
              <a:rPr lang="en-GB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; </a:t>
            </a:r>
            <a:r>
              <a:rPr lang="en-GB" sz="23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Teret</a:t>
            </a:r>
            <a:r>
              <a:rPr lang="en-GB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dokazivanja</a:t>
            </a:r>
            <a:r>
              <a:rPr lang="en-GB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 je </a:t>
            </a:r>
            <a:r>
              <a:rPr lang="en-GB" sz="23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na</a:t>
            </a:r>
            <a:r>
              <a:rPr lang="en-GB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sz="23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insajderu</a:t>
            </a:r>
            <a:r>
              <a:rPr lang="en-GB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, u </a:t>
            </a:r>
            <a:r>
              <a:rPr lang="en-GB" sz="23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slu</a:t>
            </a:r>
            <a:r>
              <a:rPr lang="sr-Latn-ME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čaju sumnjive trgovine. </a:t>
            </a:r>
            <a:r>
              <a:rPr lang="sr-Latn-ME" sz="2300" dirty="0" smtClean="0">
                <a:solidFill>
                  <a:srgbClr val="F9FDD3"/>
                </a:solidFill>
                <a:effectLst/>
                <a:latin typeface="Lucida Bright" panose="02040602050505020304" pitchFamily="18" charset="0"/>
              </a:rPr>
              <a:t>Što podrazumijeva pojam „sumnjive trgovine“?</a:t>
            </a:r>
            <a:endParaRPr lang="en-GB" sz="2300" dirty="0" smtClean="0">
              <a:solidFill>
                <a:srgbClr val="F9FDD3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2300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Prenošenje insajderske informacije</a:t>
            </a:r>
            <a:r>
              <a:rPr lang="sr-Latn-ME" sz="2300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.</a:t>
            </a:r>
            <a:r>
              <a:rPr lang="sr-Latn-ME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Kad se prenošenje insajderske informacije ne smatra zabranjenim? (</a:t>
            </a:r>
            <a:r>
              <a:rPr lang="sr-Latn-ME" sz="2300" dirty="0" smtClean="0">
                <a:solidFill>
                  <a:srgbClr val="F9FDD3"/>
                </a:solidFill>
                <a:effectLst/>
                <a:latin typeface="Lucida Bright" panose="02040602050505020304" pitchFamily="18" charset="0"/>
              </a:rPr>
              <a:t>e.g. redovno poslovanje, zakonska obaveza distribucije ili obezbjeđvanja pristupa informacijama i dr.</a:t>
            </a:r>
            <a:r>
              <a:rPr lang="sr-Latn-ME" sz="23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)</a:t>
            </a:r>
          </a:p>
          <a:p>
            <a:pPr algn="just">
              <a:lnSpc>
                <a:spcPct val="100000"/>
              </a:lnSpc>
            </a:pPr>
            <a:r>
              <a:rPr lang="sr-Latn-ME" sz="2300" b="1" u="sng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Podsticanje trećih lica na insajdersku trgovinu</a:t>
            </a:r>
            <a:r>
              <a:rPr lang="sr-Latn-ME" sz="2300" b="1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2300" dirty="0" smtClean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(finansijskim instrumentima na koje se odnosi insajderska informacija). Što se smatra podsticanjem?</a:t>
            </a:r>
          </a:p>
          <a:p>
            <a:pPr algn="just">
              <a:lnSpc>
                <a:spcPct val="100000"/>
              </a:lnSpc>
            </a:pPr>
            <a:endParaRPr lang="sr-Latn-ME" sz="2300" dirty="0" smtClean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000" b="1" dirty="0" smtClean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88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Osnovni Pojmovi kod Insajderske trogovine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1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  </a:t>
            </a:r>
            <a:r>
              <a:rPr lang="sr-Latn-ME" sz="2400" b="1" u="sng" dirty="0" smtClean="0">
                <a:effectLst/>
                <a:latin typeface="Lucida Bright" panose="02040602050505020304" pitchFamily="18" charset="0"/>
              </a:rPr>
              <a:t>FINANSIJSKI INSTRUMENTI KOJI SU PREDMET ZABRANE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(</a:t>
            </a:r>
            <a:r>
              <a:rPr lang="en-US" sz="2400" dirty="0" err="1" smtClean="0">
                <a:effectLst/>
                <a:latin typeface="Lucida Bright" panose="02040602050505020304" pitchFamily="18" charset="0"/>
              </a:rPr>
              <a:t>Direktiv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a</a:t>
            </a:r>
            <a:r>
              <a:rPr lang="en-US" sz="2400" dirty="0" smtClean="0">
                <a:effectLst/>
                <a:latin typeface="Lucida Bright" panose="02040602050505020304" pitchFamily="18" charset="0"/>
              </a:rPr>
              <a:t> 2014/65/EU</a:t>
            </a:r>
            <a:r>
              <a:rPr lang="sr-Latn-ME" sz="2400" dirty="0">
                <a:effectLst/>
                <a:latin typeface="Lucida Bright" panose="02040602050505020304" pitchFamily="18" charset="0"/>
              </a:rPr>
              <a:t>)</a:t>
            </a:r>
            <a:endParaRPr lang="sr-Latn-ME" sz="2400" b="1" u="sng" dirty="0" smtClean="0">
              <a:effectLst/>
              <a:latin typeface="Lucida Bright" panose="02040602050505020304" pitchFamily="18" charset="0"/>
            </a:endParaRP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HoV</a:t>
            </a:r>
            <a:r>
              <a:rPr lang="en-US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;</a:t>
            </a:r>
            <a:endParaRPr lang="en-GB" sz="2400" dirty="0">
              <a:solidFill>
                <a:srgbClr val="FFFF00"/>
              </a:solidFill>
              <a:effectLst/>
              <a:latin typeface="Lucida Bright" panose="02040602050505020304" pitchFamily="18" charset="0"/>
            </a:endParaRP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Investicione jedinice</a:t>
            </a:r>
            <a:r>
              <a:rPr lang="en-US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; </a:t>
            </a:r>
            <a:endParaRPr lang="en-GB" sz="2400" dirty="0">
              <a:solidFill>
                <a:srgbClr val="FFFF00"/>
              </a:solidFill>
              <a:effectLst/>
              <a:latin typeface="Lucida Bright" panose="02040602050505020304" pitchFamily="18" charset="0"/>
            </a:endParaRP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Instrumenti tržišta novca</a:t>
            </a:r>
            <a:r>
              <a:rPr lang="en-US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; </a:t>
            </a:r>
            <a:endParaRPr lang="en-GB" sz="2400" dirty="0">
              <a:solidFill>
                <a:srgbClr val="FFFF00"/>
              </a:solidFill>
              <a:effectLst/>
              <a:latin typeface="Lucida Bright" panose="02040602050505020304" pitchFamily="18" charset="0"/>
            </a:endParaRP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Finansijski derivati (</a:t>
            </a:r>
            <a:r>
              <a:rPr lang="en-US" sz="2400" dirty="0" err="1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opcije</a:t>
            </a:r>
            <a:r>
              <a:rPr lang="en-US" sz="2400" dirty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fjučersi</a:t>
            </a:r>
            <a:r>
              <a:rPr lang="en-US" sz="2400" dirty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svopovi</a:t>
            </a:r>
            <a:r>
              <a:rPr lang="en-US" sz="2400" dirty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forward-i koji se odnose na HoV ili robu...);</a:t>
            </a:r>
            <a:endParaRPr lang="en-GB" sz="2400" dirty="0">
              <a:solidFill>
                <a:srgbClr val="FFFF00"/>
              </a:solidFill>
              <a:effectLst/>
              <a:latin typeface="Lucida Bright" panose="02040602050505020304" pitchFamily="18" charset="0"/>
            </a:endParaRP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Izvedeni </a:t>
            </a:r>
            <a:r>
              <a:rPr lang="sr-Latn-ME" sz="2400" dirty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instrumenti za prenos kreditnog rizika</a:t>
            </a:r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;</a:t>
            </a:r>
          </a:p>
          <a:p>
            <a:pPr lvl="0"/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Emisijske jedinice</a:t>
            </a:r>
            <a:endParaRPr lang="en-GB" sz="2400" dirty="0">
              <a:solidFill>
                <a:srgbClr val="FFFF00"/>
              </a:solidFill>
              <a:effectLst/>
              <a:latin typeface="Lucida Bright" panose="02040602050505020304" pitchFamily="18" charset="0"/>
            </a:endParaRP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000" b="1" dirty="0" smtClean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59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332656"/>
            <a:ext cx="12025336" cy="1296144"/>
          </a:xfrm>
        </p:spPr>
        <p:txBody>
          <a:bodyPr>
            <a:noAutofit/>
          </a:bodyPr>
          <a:lstStyle/>
          <a:p>
            <a:r>
              <a:rPr lang="sr-Latn-ME" sz="2900" dirty="0" smtClean="0">
                <a:latin typeface="Lucida Fax" panose="02060602050505020204" pitchFamily="18" charset="0"/>
              </a:rPr>
              <a:t>Osnovni Pojmovi kod Insajderske trogovine</a:t>
            </a:r>
            <a:endParaRPr lang="sr-Latn-ME" sz="27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18" y="1916832"/>
            <a:ext cx="12025336" cy="49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400" b="1" dirty="0" smtClean="0">
                <a:effectLst/>
                <a:latin typeface="Lucida Bright" panose="02040602050505020304" pitchFamily="18" charset="0"/>
              </a:rPr>
              <a:t>   </a:t>
            </a:r>
            <a:r>
              <a:rPr lang="sr-Latn-ME" sz="2400" b="1" u="sng" dirty="0" smtClean="0">
                <a:effectLst/>
                <a:latin typeface="Lucida Bright" panose="02040602050505020304" pitchFamily="18" charset="0"/>
              </a:rPr>
              <a:t>SANKCIJE ZA KRŠENJE ZABRANE INSAJDERSKE TRGOVINE</a:t>
            </a:r>
          </a:p>
          <a:p>
            <a:pPr marL="457200" lvl="0" indent="-457200">
              <a:buFont typeface="+mj-lt"/>
              <a:buAutoNum type="arabicPeriod"/>
            </a:pPr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Krivične </a:t>
            </a:r>
            <a:r>
              <a:rPr lang="sr-Latn-ME" sz="2400" dirty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sankcije 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(Direktiva 2014/57/EU, </a:t>
            </a:r>
          </a:p>
          <a:p>
            <a:pPr marL="457200" lvl="0" indent="-457200">
              <a:buFont typeface="+mj-lt"/>
              <a:buAutoNum type="arabicPeriod"/>
            </a:pPr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Administrativne sankcije. 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Značanje pojma „administrativnih sankcija“ i „administrativnih mjera“ iz </a:t>
            </a:r>
            <a:r>
              <a:rPr lang="en-US" sz="2400" dirty="0" smtClean="0">
                <a:effectLst/>
                <a:latin typeface="Lucida Bright" panose="02040602050505020304" pitchFamily="18" charset="0"/>
              </a:rPr>
              <a:t>Direktiv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e</a:t>
            </a:r>
            <a:r>
              <a:rPr lang="en-US" sz="2400" dirty="0" smtClean="0">
                <a:effectLst/>
                <a:latin typeface="Lucida Bright" panose="02040602050505020304" pitchFamily="18" charset="0"/>
              </a:rPr>
              <a:t> 2014/57/EU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 i razgraničenje od pojma krivičnih sankcija u praksi</a:t>
            </a:r>
          </a:p>
          <a:p>
            <a:pPr marL="457200" lvl="0" indent="-457200">
              <a:buFont typeface="+mj-lt"/>
              <a:buAutoNum type="arabicPeriod"/>
            </a:pPr>
            <a:r>
              <a:rPr lang="sr-Latn-ME" sz="2400" dirty="0" smtClean="0">
                <a:solidFill>
                  <a:srgbClr val="FFFF00"/>
                </a:solidFill>
                <a:effectLst/>
                <a:latin typeface="Lucida Bright" panose="02040602050505020304" pitchFamily="18" charset="0"/>
              </a:rPr>
              <a:t>Sankcije građansko-pravne prirode </a:t>
            </a:r>
            <a:r>
              <a:rPr lang="sr-Latn-ME" sz="2400" dirty="0" smtClean="0">
                <a:effectLst/>
                <a:latin typeface="Lucida Bright" panose="02040602050505020304" pitchFamily="18" charset="0"/>
              </a:rPr>
              <a:t>(poništaj ugovora, naknada štete...). Uticaj prava zaštite potrošača na građansko-pravno sankcionisanje insajderske trgovine.</a:t>
            </a:r>
          </a:p>
          <a:p>
            <a:pPr marL="914400" lvl="1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000" b="1" dirty="0" smtClean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effectLst/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46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85472</TotalTime>
  <Words>578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Bookman Old Style</vt:lpstr>
      <vt:lpstr>Calibri</vt:lpstr>
      <vt:lpstr>Corbel</vt:lpstr>
      <vt:lpstr>Georgia</vt:lpstr>
      <vt:lpstr>Lucida Bright</vt:lpstr>
      <vt:lpstr>Lucida Fax</vt:lpstr>
      <vt:lpstr>Rockwell</vt:lpstr>
      <vt:lpstr>Custom Design</vt:lpstr>
      <vt:lpstr>Damask</vt:lpstr>
      <vt:lpstr>                     MASTER studije Pravnog Fakulteta UCG - Pravo hartija od vrijednosti I Berzansko pravo–    INSIDER TRADING  (nedozvoljena trgovina povlašćenim informacijama)     </vt:lpstr>
      <vt:lpstr>Značaj zabrane i Osnovni POJMOVI KoD INSIDER TRADING-a</vt:lpstr>
      <vt:lpstr>Značaj zabrane i Osnovni POJMOVI KoD INSIDER TRADING-a</vt:lpstr>
      <vt:lpstr>Osnovni Pojmovi kod Insajderske trogovine</vt:lpstr>
      <vt:lpstr>Osnovni Pojmovi kod Insajderske trogovine</vt:lpstr>
      <vt:lpstr>Osnovni Pojmovi kod Insajderske trogovine</vt:lpstr>
      <vt:lpstr>Osnovni Pojmovi kod Insajderske trogovine</vt:lpstr>
      <vt:lpstr>Osnovni Pojmovi kod Insajderske trogovine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Snezana Radovic</dc:creator>
  <cp:lastModifiedBy>VSAVKOVIC</cp:lastModifiedBy>
  <cp:revision>755</cp:revision>
  <dcterms:created xsi:type="dcterms:W3CDTF">2014-04-17T22:18:44Z</dcterms:created>
  <dcterms:modified xsi:type="dcterms:W3CDTF">2024-01-15T13:18:25Z</dcterms:modified>
</cp:coreProperties>
</file>